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8"/>
  </p:notesMasterIdLst>
  <p:sldIdLst>
    <p:sldId id="256" r:id="rId2"/>
    <p:sldId id="387" r:id="rId3"/>
    <p:sldId id="388" r:id="rId4"/>
    <p:sldId id="389" r:id="rId5"/>
    <p:sldId id="390" r:id="rId6"/>
    <p:sldId id="391" r:id="rId7"/>
    <p:sldId id="392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3" r:id="rId28"/>
    <p:sldId id="414" r:id="rId29"/>
    <p:sldId id="415" r:id="rId30"/>
    <p:sldId id="416" r:id="rId31"/>
    <p:sldId id="417" r:id="rId32"/>
    <p:sldId id="418" r:id="rId33"/>
    <p:sldId id="419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427" r:id="rId42"/>
    <p:sldId id="428" r:id="rId43"/>
    <p:sldId id="429" r:id="rId44"/>
    <p:sldId id="430" r:id="rId45"/>
    <p:sldId id="431" r:id="rId46"/>
    <p:sldId id="432" r:id="rId47"/>
    <p:sldId id="433" r:id="rId48"/>
    <p:sldId id="434" r:id="rId49"/>
    <p:sldId id="435" r:id="rId50"/>
    <p:sldId id="436" r:id="rId51"/>
    <p:sldId id="437" r:id="rId52"/>
    <p:sldId id="438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447" r:id="rId62"/>
    <p:sldId id="448" r:id="rId63"/>
    <p:sldId id="449" r:id="rId64"/>
    <p:sldId id="450" r:id="rId65"/>
    <p:sldId id="451" r:id="rId66"/>
    <p:sldId id="452" r:id="rId67"/>
    <p:sldId id="453" r:id="rId68"/>
    <p:sldId id="454" r:id="rId69"/>
    <p:sldId id="455" r:id="rId70"/>
    <p:sldId id="456" r:id="rId71"/>
    <p:sldId id="457" r:id="rId72"/>
    <p:sldId id="458" r:id="rId73"/>
    <p:sldId id="459" r:id="rId74"/>
    <p:sldId id="460" r:id="rId75"/>
    <p:sldId id="461" r:id="rId76"/>
    <p:sldId id="462" r:id="rId77"/>
    <p:sldId id="464" r:id="rId78"/>
    <p:sldId id="465" r:id="rId79"/>
    <p:sldId id="466" r:id="rId80"/>
    <p:sldId id="467" r:id="rId81"/>
    <p:sldId id="468" r:id="rId82"/>
    <p:sldId id="469" r:id="rId83"/>
    <p:sldId id="471" r:id="rId84"/>
    <p:sldId id="472" r:id="rId85"/>
    <p:sldId id="473" r:id="rId86"/>
    <p:sldId id="474" r:id="rId87"/>
    <p:sldId id="475" r:id="rId88"/>
    <p:sldId id="476" r:id="rId89"/>
    <p:sldId id="477" r:id="rId90"/>
    <p:sldId id="478" r:id="rId91"/>
    <p:sldId id="479" r:id="rId92"/>
    <p:sldId id="480" r:id="rId93"/>
    <p:sldId id="481" r:id="rId94"/>
    <p:sldId id="482" r:id="rId95"/>
    <p:sldId id="483" r:id="rId96"/>
    <p:sldId id="484" r:id="rId97"/>
    <p:sldId id="485" r:id="rId98"/>
    <p:sldId id="486" r:id="rId99"/>
    <p:sldId id="487" r:id="rId100"/>
    <p:sldId id="488" r:id="rId101"/>
    <p:sldId id="489" r:id="rId102"/>
    <p:sldId id="490" r:id="rId103"/>
    <p:sldId id="491" r:id="rId104"/>
    <p:sldId id="492" r:id="rId105"/>
    <p:sldId id="493" r:id="rId106"/>
    <p:sldId id="494" r:id="rId107"/>
    <p:sldId id="495" r:id="rId108"/>
    <p:sldId id="496" r:id="rId109"/>
    <p:sldId id="500" r:id="rId110"/>
    <p:sldId id="501" r:id="rId111"/>
    <p:sldId id="502" r:id="rId112"/>
    <p:sldId id="503" r:id="rId113"/>
    <p:sldId id="504" r:id="rId114"/>
    <p:sldId id="505" r:id="rId115"/>
    <p:sldId id="506" r:id="rId116"/>
    <p:sldId id="507" r:id="rId117"/>
    <p:sldId id="508" r:id="rId118"/>
    <p:sldId id="511" r:id="rId119"/>
    <p:sldId id="512" r:id="rId120"/>
    <p:sldId id="513" r:id="rId121"/>
    <p:sldId id="514" r:id="rId122"/>
    <p:sldId id="518" r:id="rId123"/>
    <p:sldId id="519" r:id="rId124"/>
    <p:sldId id="517" r:id="rId125"/>
    <p:sldId id="516" r:id="rId126"/>
    <p:sldId id="520" r:id="rId127"/>
    <p:sldId id="521" r:id="rId128"/>
    <p:sldId id="522" r:id="rId129"/>
    <p:sldId id="523" r:id="rId130"/>
    <p:sldId id="524" r:id="rId131"/>
    <p:sldId id="525" r:id="rId132"/>
    <p:sldId id="527" r:id="rId133"/>
    <p:sldId id="528" r:id="rId134"/>
    <p:sldId id="529" r:id="rId135"/>
    <p:sldId id="526" r:id="rId136"/>
    <p:sldId id="530" r:id="rId137"/>
    <p:sldId id="531" r:id="rId138"/>
    <p:sldId id="532" r:id="rId139"/>
    <p:sldId id="533" r:id="rId140"/>
    <p:sldId id="534" r:id="rId141"/>
    <p:sldId id="535" r:id="rId142"/>
    <p:sldId id="536" r:id="rId143"/>
    <p:sldId id="539" r:id="rId144"/>
    <p:sldId id="540" r:id="rId145"/>
    <p:sldId id="538" r:id="rId146"/>
    <p:sldId id="537" r:id="rId147"/>
    <p:sldId id="541" r:id="rId148"/>
    <p:sldId id="544" r:id="rId149"/>
    <p:sldId id="545" r:id="rId150"/>
    <p:sldId id="546" r:id="rId151"/>
    <p:sldId id="547" r:id="rId152"/>
    <p:sldId id="548" r:id="rId153"/>
    <p:sldId id="549" r:id="rId154"/>
    <p:sldId id="550" r:id="rId155"/>
    <p:sldId id="551" r:id="rId156"/>
    <p:sldId id="552" r:id="rId157"/>
    <p:sldId id="543" r:id="rId158"/>
    <p:sldId id="542" r:id="rId159"/>
    <p:sldId id="553" r:id="rId160"/>
    <p:sldId id="555" r:id="rId161"/>
    <p:sldId id="556" r:id="rId162"/>
    <p:sldId id="557" r:id="rId163"/>
    <p:sldId id="558" r:id="rId164"/>
    <p:sldId id="559" r:id="rId165"/>
    <p:sldId id="560" r:id="rId166"/>
    <p:sldId id="554" r:id="rId16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AF58E1E-DB0F-4B7B-ABDA-8BFCC3C6CF74}">
          <p14:sldIdLst>
            <p14:sldId id="256"/>
          </p14:sldIdLst>
        </p14:section>
        <p14:section name="Seção sem Título" id="{5605A81B-7D66-4D8E-95F1-5D76698C5387}">
          <p14:sldIdLst/>
        </p14:section>
        <p14:section name="RDM - Resumo Conceitual Atual" id="{842D9E26-17A4-48C0-AFA7-AD8359B44AF0}">
          <p14:sldIdLst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2"/>
          </p14:sldIdLst>
        </p14:section>
        <p14:section name="Lempert 2014 - Democratizing Analytics - Robust Decision Making" id="{9D740F36-7A5B-4088-9A09-D31E4AF62D73}">
          <p14:sldIdLst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4"/>
            <p14:sldId id="465"/>
            <p14:sldId id="466"/>
          </p14:sldIdLst>
        </p14:section>
        <p14:section name="Lempert 2009 - Método para &quot;Response Option Analysis&quot;" id="{EA2EAAC4-CDE1-4CA0-A16C-418FCEFCADA6}">
          <p14:sldIdLst>
            <p14:sldId id="467"/>
            <p14:sldId id="468"/>
            <p14:sldId id="469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500"/>
            <p14:sldId id="501"/>
            <p14:sldId id="502"/>
            <p14:sldId id="503"/>
            <p14:sldId id="504"/>
            <p14:sldId id="505"/>
            <p14:sldId id="506"/>
          </p14:sldIdLst>
        </p14:section>
        <p14:section name="Lempert 2015 - A New Decision Science for Complex Systems" id="{42077A5C-923F-4258-BD03-37B70227EF41}">
          <p14:sldIdLst>
            <p14:sldId id="507"/>
            <p14:sldId id="508"/>
            <p14:sldId id="511"/>
            <p14:sldId id="512"/>
            <p14:sldId id="513"/>
            <p14:sldId id="514"/>
            <p14:sldId id="518"/>
            <p14:sldId id="519"/>
            <p14:sldId id="517"/>
            <p14:sldId id="516"/>
            <p14:sldId id="520"/>
            <p14:sldId id="521"/>
            <p14:sldId id="522"/>
            <p14:sldId id="523"/>
            <p14:sldId id="524"/>
            <p14:sldId id="525"/>
            <p14:sldId id="527"/>
            <p14:sldId id="528"/>
            <p14:sldId id="529"/>
            <p14:sldId id="526"/>
            <p14:sldId id="530"/>
            <p14:sldId id="531"/>
            <p14:sldId id="532"/>
            <p14:sldId id="533"/>
            <p14:sldId id="534"/>
            <p14:sldId id="535"/>
            <p14:sldId id="536"/>
            <p14:sldId id="539"/>
            <p14:sldId id="540"/>
            <p14:sldId id="538"/>
            <p14:sldId id="537"/>
          </p14:sldIdLst>
        </p14:section>
        <p14:section name="Groves 20XX - African Water Infrastructure" id="{6DD26845-D344-4A1A-BA47-52C2617F1162}">
          <p14:sldIdLst>
            <p14:sldId id="541"/>
            <p14:sldId id="544"/>
            <p14:sldId id="545"/>
            <p14:sldId id="546"/>
            <p14:sldId id="547"/>
            <p14:sldId id="548"/>
            <p14:sldId id="549"/>
            <p14:sldId id="550"/>
            <p14:sldId id="551"/>
            <p14:sldId id="552"/>
            <p14:sldId id="543"/>
            <p14:sldId id="542"/>
            <p14:sldId id="553"/>
            <p14:sldId id="555"/>
            <p14:sldId id="556"/>
            <p14:sldId id="557"/>
            <p14:sldId id="558"/>
            <p14:sldId id="559"/>
            <p14:sldId id="560"/>
            <p14:sldId id="5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55" autoAdjust="0"/>
    <p:restoredTop sz="94660"/>
  </p:normalViewPr>
  <p:slideViewPr>
    <p:cSldViewPr>
      <p:cViewPr varScale="1">
        <p:scale>
          <a:sx n="97" d="100"/>
          <a:sy n="97" d="100"/>
        </p:scale>
        <p:origin x="96" y="3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21C4A-F6A4-4B59-9A59-2DAF852270E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62226-F614-4332-978E-D475BE69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41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3518520" y="6520260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2060"/>
                </a:solidFill>
              </a:defRPr>
            </a:lvl1pPr>
          </a:lstStyle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10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44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77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31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9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25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0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14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2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11/01/2017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41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6313"/>
            <a:ext cx="9144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5" name="Espaço Reservado para Número de Slide 5"/>
          <p:cNvSpPr txBox="1">
            <a:spLocks/>
          </p:cNvSpPr>
          <p:nvPr/>
        </p:nvSpPr>
        <p:spPr>
          <a:xfrm>
            <a:off x="8548688" y="5691188"/>
            <a:ext cx="576064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400" rtl="0" eaLnBrk="1" latinLnBrk="0" hangingPunct="1"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6C08F4-765C-4D74-AADC-C36C30C4F510}" type="slidenum">
              <a:rPr lang="pt-BR" smtClean="0">
                <a:solidFill>
                  <a:schemeClr val="bg1">
                    <a:lumMod val="50000"/>
                  </a:schemeClr>
                </a:solidFill>
              </a:rPr>
              <a:pPr/>
              <a:t>‹nº›</a:t>
            </a:fld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-13446" y="6115362"/>
            <a:ext cx="468153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/>
                </a:solidFill>
              </a:rPr>
              <a:t>GMAP | UNISINOS</a:t>
            </a:r>
          </a:p>
          <a:p>
            <a:pPr>
              <a:defRPr/>
            </a:pPr>
            <a:r>
              <a:rPr lang="pt-BR" sz="1400" dirty="0">
                <a:solidFill>
                  <a:schemeClr val="bg1"/>
                </a:solidFill>
              </a:rPr>
              <a:t>Grupo de Pesquisa em Modelagem para Aprendizagem</a:t>
            </a:r>
          </a:p>
          <a:p>
            <a:pPr>
              <a:defRPr/>
            </a:pPr>
            <a:r>
              <a:rPr lang="pt-BR" sz="1400" u="sng" dirty="0">
                <a:solidFill>
                  <a:schemeClr val="bg1"/>
                </a:solidFill>
              </a:rPr>
              <a:t>www.gmap.unisinos.br</a:t>
            </a:r>
          </a:p>
        </p:txBody>
      </p:sp>
      <p:cxnSp>
        <p:nvCxnSpPr>
          <p:cNvPr id="21" name="Forma 21"/>
          <p:cNvCxnSpPr/>
          <p:nvPr/>
        </p:nvCxnSpPr>
        <p:spPr>
          <a:xfrm rot="5400000" flipH="1" flipV="1">
            <a:off x="3047096" y="5731882"/>
            <a:ext cx="1904" cy="1296988"/>
          </a:xfrm>
          <a:prstGeom prst="curvedConnector3">
            <a:avLst>
              <a:gd name="adj1" fmla="val 8873850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Forma 21"/>
          <p:cNvCxnSpPr/>
          <p:nvPr/>
        </p:nvCxnSpPr>
        <p:spPr>
          <a:xfrm rot="5400000" flipH="1">
            <a:off x="3027886" y="5972648"/>
            <a:ext cx="13336" cy="1320800"/>
          </a:xfrm>
          <a:prstGeom prst="curvedConnector3">
            <a:avLst>
              <a:gd name="adj1" fmla="val -1105444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99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0I4buEvjl4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s://www.youtube.com/watch?v=a0I4buEvjl4" TargetMode="Externa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UmsCu-9upk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2450558"/>
          </a:xfrm>
        </p:spPr>
        <p:txBody>
          <a:bodyPr>
            <a:normAutofit/>
          </a:bodyPr>
          <a:lstStyle/>
          <a:p>
            <a:pPr algn="ctr"/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e Modelagem Exploratória para Análise de Decisões Estratégicas</a:t>
            </a:r>
            <a:endParaRPr lang="pt-BR" sz="6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/>
          <a:p>
            <a:r>
              <a:rPr lang="pt-BR" dirty="0"/>
              <a:t>Pedro Nascimento de Lima</a:t>
            </a:r>
          </a:p>
          <a:p>
            <a:r>
              <a:rPr lang="pt-BR" sz="1800" i="1" dirty="0"/>
              <a:t>Programa de Pós Graduação em Engenharia de Produção e Sistemas - </a:t>
            </a:r>
            <a:r>
              <a:rPr lang="pt-BR" sz="1800" i="1" dirty="0" err="1"/>
              <a:t>Unisinos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1702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156970"/>
            <a:ext cx="8078327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147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176023"/>
            <a:ext cx="804974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80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176023"/>
            <a:ext cx="804974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98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166497"/>
            <a:ext cx="804974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639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171260"/>
            <a:ext cx="8068801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878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52" y="1190312"/>
            <a:ext cx="803069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448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171260"/>
            <a:ext cx="805927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96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1161733"/>
            <a:ext cx="809738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620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" y="1190312"/>
            <a:ext cx="804022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77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" y="1190312"/>
            <a:ext cx="804022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55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42" y="1180786"/>
            <a:ext cx="7821116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63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166497"/>
            <a:ext cx="806880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6688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8" y="1199839"/>
            <a:ext cx="8192643" cy="4458322"/>
          </a:xfrm>
          <a:prstGeom prst="rect">
            <a:avLst/>
          </a:prstGeom>
        </p:spPr>
      </p:pic>
      <p:sp>
        <p:nvSpPr>
          <p:cNvPr id="5" name="Balão de Fala: Retângulo 4"/>
          <p:cNvSpPr/>
          <p:nvPr/>
        </p:nvSpPr>
        <p:spPr>
          <a:xfrm>
            <a:off x="3347864" y="2348880"/>
            <a:ext cx="4464496" cy="2304256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 análise chegou à conclusão que a política de seguros dos estados unidos contra ataques terroristas seria ruim (ou seja, chegou à uma conclusão contrária à situação anterior).</a:t>
            </a:r>
          </a:p>
        </p:txBody>
      </p:sp>
    </p:spTree>
    <p:extLst>
      <p:ext uri="{BB962C8B-B14F-4D97-AF65-F5344CB8AC3E}">
        <p14:creationId xmlns:p14="http://schemas.microsoft.com/office/powerpoint/2010/main" val="8862584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20" y="1152207"/>
            <a:ext cx="7944959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193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10" y="1171260"/>
            <a:ext cx="791638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185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36" y="1190312"/>
            <a:ext cx="7897327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20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152207"/>
            <a:ext cx="805927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639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1161733"/>
            <a:ext cx="809738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00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New </a:t>
            </a:r>
            <a:r>
              <a:rPr lang="pt-BR" dirty="0" err="1"/>
              <a:t>Decision</a:t>
            </a:r>
            <a:r>
              <a:rPr lang="pt-BR" dirty="0"/>
              <a:t> Science for </a:t>
            </a:r>
            <a:r>
              <a:rPr lang="pt-BR" dirty="0" err="1"/>
              <a:t>Complex</a:t>
            </a:r>
            <a:r>
              <a:rPr lang="pt-BR" dirty="0"/>
              <a:t> Systems: A </a:t>
            </a:r>
            <a:r>
              <a:rPr lang="pt-BR" dirty="0" err="1"/>
              <a:t>Decade</a:t>
            </a:r>
            <a:r>
              <a:rPr lang="pt-BR" dirty="0"/>
              <a:t> of </a:t>
            </a:r>
            <a:r>
              <a:rPr lang="pt-BR" dirty="0" err="1"/>
              <a:t>Enabling</a:t>
            </a:r>
            <a:r>
              <a:rPr lang="pt-BR" dirty="0"/>
              <a:t> Tools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405" y="1556792"/>
            <a:ext cx="7349191" cy="411451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39692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New </a:t>
            </a:r>
            <a:r>
              <a:rPr lang="pt-BR" dirty="0" err="1"/>
              <a:t>Decision</a:t>
            </a:r>
            <a:r>
              <a:rPr lang="pt-BR" dirty="0"/>
              <a:t> Science for </a:t>
            </a:r>
            <a:r>
              <a:rPr lang="pt-BR" dirty="0" err="1"/>
              <a:t>Complex</a:t>
            </a:r>
            <a:r>
              <a:rPr lang="pt-BR" dirty="0"/>
              <a:t> Systems: A </a:t>
            </a:r>
            <a:r>
              <a:rPr lang="pt-BR" dirty="0" err="1"/>
              <a:t>Decade</a:t>
            </a:r>
            <a:r>
              <a:rPr lang="pt-BR" dirty="0"/>
              <a:t> of </a:t>
            </a:r>
            <a:r>
              <a:rPr lang="pt-BR" dirty="0" err="1"/>
              <a:t>Enabling</a:t>
            </a:r>
            <a:r>
              <a:rPr lang="pt-BR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03" y="1521625"/>
            <a:ext cx="7352595" cy="41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396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New </a:t>
            </a:r>
            <a:r>
              <a:rPr lang="pt-BR" dirty="0" err="1"/>
              <a:t>Decision</a:t>
            </a:r>
            <a:r>
              <a:rPr lang="pt-BR" dirty="0"/>
              <a:t> Science for </a:t>
            </a:r>
            <a:r>
              <a:rPr lang="pt-BR" dirty="0" err="1"/>
              <a:t>Complex</a:t>
            </a:r>
            <a:r>
              <a:rPr lang="pt-BR" dirty="0"/>
              <a:t> Systems: A </a:t>
            </a:r>
            <a:r>
              <a:rPr lang="pt-BR" dirty="0" err="1"/>
              <a:t>Decade</a:t>
            </a:r>
            <a:r>
              <a:rPr lang="pt-BR" dirty="0"/>
              <a:t> of </a:t>
            </a:r>
            <a:r>
              <a:rPr lang="pt-BR" dirty="0" err="1"/>
              <a:t>Enabling</a:t>
            </a:r>
            <a:r>
              <a:rPr lang="pt-BR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03" y="1556792"/>
            <a:ext cx="7352595" cy="41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972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 New </a:t>
            </a:r>
            <a:r>
              <a:rPr lang="pt-BR" dirty="0" err="1"/>
              <a:t>Decision</a:t>
            </a:r>
            <a:r>
              <a:rPr lang="pt-BR" dirty="0"/>
              <a:t> Science for </a:t>
            </a:r>
            <a:r>
              <a:rPr lang="pt-BR" dirty="0" err="1"/>
              <a:t>Complex</a:t>
            </a:r>
            <a:r>
              <a:rPr lang="pt-BR" dirty="0"/>
              <a:t> Systems: A </a:t>
            </a:r>
            <a:r>
              <a:rPr lang="pt-BR" dirty="0" err="1"/>
              <a:t>Decade</a:t>
            </a:r>
            <a:r>
              <a:rPr lang="pt-BR" dirty="0"/>
              <a:t> of </a:t>
            </a:r>
            <a:r>
              <a:rPr lang="pt-BR" dirty="0" err="1"/>
              <a:t>Enabling</a:t>
            </a:r>
            <a:r>
              <a:rPr lang="pt-BR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43" y="1530285"/>
            <a:ext cx="7369915" cy="41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6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171260"/>
            <a:ext cx="8068801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991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3" y="1156970"/>
            <a:ext cx="8087854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309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7" y="1161733"/>
            <a:ext cx="810690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5090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0" y="1161733"/>
            <a:ext cx="809738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4850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7" y="1161733"/>
            <a:ext cx="810690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919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0" y="1161733"/>
            <a:ext cx="809738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079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0" y="1147444"/>
            <a:ext cx="8097380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25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0" y="1161733"/>
            <a:ext cx="809738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301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7" y="1161733"/>
            <a:ext cx="810690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525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7" y="1161733"/>
            <a:ext cx="810690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545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3" y="1161733"/>
            <a:ext cx="808785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0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171260"/>
            <a:ext cx="805927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387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7" y="1161733"/>
            <a:ext cx="810690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842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0" y="1176023"/>
            <a:ext cx="8097380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9069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83" y="1152207"/>
            <a:ext cx="8116433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024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47" y="1171260"/>
            <a:ext cx="810690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347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83" y="1156970"/>
            <a:ext cx="8116433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880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9" y="1166497"/>
            <a:ext cx="806880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981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0" y="1171260"/>
            <a:ext cx="809738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91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3" y="1166497"/>
            <a:ext cx="808785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397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0" y="1171260"/>
            <a:ext cx="809738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991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0" y="1166497"/>
            <a:ext cx="809738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86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185549"/>
            <a:ext cx="8049748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3092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10" y="1161733"/>
            <a:ext cx="809738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029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166497"/>
            <a:ext cx="807832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45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3" y="1156970"/>
            <a:ext cx="8087854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418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36" y="1171260"/>
            <a:ext cx="8078327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0915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3" y="1166497"/>
            <a:ext cx="808785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961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3" y="1166497"/>
            <a:ext cx="808785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3749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778097"/>
          </a:xfrm>
        </p:spPr>
        <p:txBody>
          <a:bodyPr>
            <a:noAutofit/>
          </a:bodyPr>
          <a:lstStyle/>
          <a:p>
            <a:r>
              <a:rPr lang="pt-BR" sz="2800" dirty="0"/>
              <a:t>A New </a:t>
            </a:r>
            <a:r>
              <a:rPr lang="pt-BR" sz="2800" dirty="0" err="1"/>
              <a:t>Decision</a:t>
            </a:r>
            <a:r>
              <a:rPr lang="pt-BR" sz="2800" dirty="0"/>
              <a:t> Science for </a:t>
            </a:r>
            <a:r>
              <a:rPr lang="pt-BR" sz="2800" dirty="0" err="1"/>
              <a:t>Complex</a:t>
            </a:r>
            <a:r>
              <a:rPr lang="pt-BR" sz="2800" dirty="0"/>
              <a:t> Systems: A </a:t>
            </a:r>
            <a:r>
              <a:rPr lang="pt-BR" sz="2800" dirty="0" err="1"/>
              <a:t>Decade</a:t>
            </a:r>
            <a:r>
              <a:rPr lang="pt-BR" sz="2800" dirty="0"/>
              <a:t> of </a:t>
            </a:r>
            <a:r>
              <a:rPr lang="pt-BR" sz="2800" dirty="0" err="1"/>
              <a:t>Enabling</a:t>
            </a:r>
            <a:r>
              <a:rPr lang="pt-BR" sz="2800" dirty="0"/>
              <a:t> Tools</a:t>
            </a:r>
          </a:p>
        </p:txBody>
      </p:sp>
      <p:sp>
        <p:nvSpPr>
          <p:cNvPr id="5" name="Retângulo 4"/>
          <p:cNvSpPr/>
          <p:nvPr/>
        </p:nvSpPr>
        <p:spPr>
          <a:xfrm>
            <a:off x="897404" y="5675092"/>
            <a:ext cx="6338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https://www.youtube.com/watch?v=a0I4buEvjl4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3" y="1161733"/>
            <a:ext cx="808785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7538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31" y="1166497"/>
            <a:ext cx="743053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8166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27" y="1152207"/>
            <a:ext cx="6058746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024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27" y="1166497"/>
            <a:ext cx="6058746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2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1166497"/>
            <a:ext cx="808785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673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27" y="1152207"/>
            <a:ext cx="6058746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1043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90" y="1152207"/>
            <a:ext cx="6049219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667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90" y="1161733"/>
            <a:ext cx="6049219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608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1" y="1166497"/>
            <a:ext cx="607779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7335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27" y="1180786"/>
            <a:ext cx="6058746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6554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16" y="1161733"/>
            <a:ext cx="603016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457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80" y="1156970"/>
            <a:ext cx="6020640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775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06" y="1176023"/>
            <a:ext cx="600158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7233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80" y="1176023"/>
            <a:ext cx="6020640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69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27" y="1171260"/>
            <a:ext cx="605874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43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180786"/>
            <a:ext cx="807832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7326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27" y="1180786"/>
            <a:ext cx="6058746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435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27" y="1161733"/>
            <a:ext cx="605874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587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13266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97084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70683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97825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89"/>
          </a:xfrm>
        </p:spPr>
        <p:txBody>
          <a:bodyPr>
            <a:noAutofit/>
          </a:bodyPr>
          <a:lstStyle/>
          <a:p>
            <a:r>
              <a:rPr lang="pt-BR" sz="2800" dirty="0" err="1"/>
              <a:t>Impacts</a:t>
            </a:r>
            <a:r>
              <a:rPr lang="pt-BR" sz="2800" dirty="0"/>
              <a:t> of </a:t>
            </a:r>
            <a:r>
              <a:rPr lang="pt-BR" sz="2800" dirty="0" err="1"/>
              <a:t>Climate</a:t>
            </a:r>
            <a:r>
              <a:rPr lang="pt-BR" sz="2800" dirty="0"/>
              <a:t> </a:t>
            </a:r>
            <a:r>
              <a:rPr lang="pt-BR" sz="2800" dirty="0" err="1"/>
              <a:t>Change</a:t>
            </a:r>
            <a:r>
              <a:rPr lang="pt-BR" sz="2800" dirty="0"/>
              <a:t> </a:t>
            </a:r>
            <a:r>
              <a:rPr lang="pt-BR" sz="2800" dirty="0" err="1"/>
              <a:t>on</a:t>
            </a:r>
            <a:r>
              <a:rPr lang="pt-BR" sz="2800" dirty="0"/>
              <a:t> </a:t>
            </a:r>
            <a:r>
              <a:rPr lang="pt-BR" sz="2800" dirty="0" err="1"/>
              <a:t>African</a:t>
            </a:r>
            <a:r>
              <a:rPr lang="pt-BR" sz="2800" dirty="0"/>
              <a:t> </a:t>
            </a:r>
            <a:r>
              <a:rPr lang="pt-BR" sz="2800" dirty="0" err="1"/>
              <a:t>Water</a:t>
            </a:r>
            <a:r>
              <a:rPr lang="pt-BR" sz="2800" dirty="0"/>
              <a:t> </a:t>
            </a:r>
            <a:r>
              <a:rPr lang="pt-BR" sz="2800" dirty="0" err="1"/>
              <a:t>Infrastructure</a:t>
            </a:r>
            <a:r>
              <a:rPr lang="pt-BR" sz="2800" dirty="0"/>
              <a:t> Performance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589240"/>
            <a:ext cx="5382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https://www.youtube.com/watch?v=PUmsCu-9upk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0373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309697"/>
            <a:ext cx="806880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94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4546"/>
            <a:ext cx="803069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2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1235968"/>
            <a:ext cx="8097380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4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468" y="1124744"/>
            <a:ext cx="7983064" cy="4496427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</p:spTree>
    <p:extLst>
      <p:ext uri="{BB962C8B-B14F-4D97-AF65-F5344CB8AC3E}">
        <p14:creationId xmlns:p14="http://schemas.microsoft.com/office/powerpoint/2010/main" val="1379522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210471"/>
            <a:ext cx="807832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27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207389"/>
            <a:ext cx="807832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0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255024"/>
            <a:ext cx="8059275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56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1226441"/>
            <a:ext cx="8087854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71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236206"/>
            <a:ext cx="807832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94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259172"/>
            <a:ext cx="807832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91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222447"/>
            <a:ext cx="806880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97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235968"/>
            <a:ext cx="8049748" cy="4496427"/>
          </a:xfrm>
          <a:prstGeom prst="rect">
            <a:avLst/>
          </a:prstGeom>
        </p:spPr>
      </p:pic>
      <p:sp>
        <p:nvSpPr>
          <p:cNvPr id="6" name="Balão de Fala: Retângulo 5"/>
          <p:cNvSpPr/>
          <p:nvPr/>
        </p:nvSpPr>
        <p:spPr>
          <a:xfrm>
            <a:off x="5508104" y="2132856"/>
            <a:ext cx="3456384" cy="1224136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Ponto não é ter mais confiança nos modelos e sim mais confiança nas estratégias / planos de contingência!!!</a:t>
            </a:r>
          </a:p>
        </p:txBody>
      </p:sp>
    </p:spTree>
    <p:extLst>
      <p:ext uri="{BB962C8B-B14F-4D97-AF65-F5344CB8AC3E}">
        <p14:creationId xmlns:p14="http://schemas.microsoft.com/office/powerpoint/2010/main" val="1134679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1235968"/>
            <a:ext cx="8087854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4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274073"/>
            <a:ext cx="8068801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8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1152207"/>
            <a:ext cx="8097380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816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317277"/>
            <a:ext cx="8049748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77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216915"/>
            <a:ext cx="8078327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30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235968"/>
            <a:ext cx="8068801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15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216915"/>
            <a:ext cx="805927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8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313495"/>
            <a:ext cx="8059275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8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171260"/>
            <a:ext cx="805927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99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196945"/>
            <a:ext cx="8049748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28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166497"/>
            <a:ext cx="806880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24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226441"/>
            <a:ext cx="804974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94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1280716"/>
            <a:ext cx="8087854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86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180786"/>
            <a:ext cx="8049748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15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207389"/>
            <a:ext cx="807832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41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306950"/>
            <a:ext cx="8068801" cy="4515480"/>
          </a:xfrm>
          <a:prstGeom prst="rect">
            <a:avLst/>
          </a:prstGeom>
        </p:spPr>
      </p:pic>
      <p:sp>
        <p:nvSpPr>
          <p:cNvPr id="6" name="Balão de Fala: Retângulo 5"/>
          <p:cNvSpPr/>
          <p:nvPr/>
        </p:nvSpPr>
        <p:spPr>
          <a:xfrm>
            <a:off x="3347864" y="3501008"/>
            <a:ext cx="2448272" cy="1728192"/>
          </a:xfrm>
          <a:prstGeom prst="wedgeRectCallout">
            <a:avLst>
              <a:gd name="adj1" fmla="val -45467"/>
              <a:gd name="adj2" fmla="val -579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Depois que ele achou o fator que mais impacta ele vai olhar a probabilidade dele acontecer.</a:t>
            </a:r>
          </a:p>
        </p:txBody>
      </p:sp>
    </p:spTree>
    <p:extLst>
      <p:ext uri="{BB962C8B-B14F-4D97-AF65-F5344CB8AC3E}">
        <p14:creationId xmlns:p14="http://schemas.microsoft.com/office/powerpoint/2010/main" val="3193984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32" y="1484784"/>
            <a:ext cx="7343934" cy="41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37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66" y="1492918"/>
            <a:ext cx="7326614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19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32" y="1484784"/>
            <a:ext cx="7343934" cy="41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94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2" y="1492918"/>
            <a:ext cx="7335274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84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2" y="1412250"/>
            <a:ext cx="7335274" cy="41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10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32" y="1484258"/>
            <a:ext cx="7343934" cy="41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396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32" y="1438231"/>
            <a:ext cx="7343934" cy="407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6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62" y="1564926"/>
            <a:ext cx="7335274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18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180786"/>
            <a:ext cx="807832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70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222414"/>
            <a:ext cx="807832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66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1161733"/>
            <a:ext cx="809738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23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7" y="1212687"/>
            <a:ext cx="8106906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20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1161733"/>
            <a:ext cx="808785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09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166497"/>
            <a:ext cx="806880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9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197862"/>
            <a:ext cx="8059275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1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1272038"/>
            <a:ext cx="808785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548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166497"/>
            <a:ext cx="806880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990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166497"/>
            <a:ext cx="8078327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705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270731"/>
            <a:ext cx="807832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310" y="1184767"/>
            <a:ext cx="8097381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755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311798"/>
            <a:ext cx="8059275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066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161733"/>
            <a:ext cx="807832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69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207389"/>
            <a:ext cx="806880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006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171260"/>
            <a:ext cx="805927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56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289076"/>
            <a:ext cx="8078327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53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226441"/>
            <a:ext cx="806880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02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255020"/>
            <a:ext cx="8068801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27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161733"/>
            <a:ext cx="8068801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537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1222330"/>
            <a:ext cx="809738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42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7" y="1237638"/>
            <a:ext cx="8106906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6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362" y="1216915"/>
            <a:ext cx="805927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0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226441"/>
            <a:ext cx="804974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766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7" y="1178810"/>
            <a:ext cx="8106906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83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171260"/>
            <a:ext cx="8059275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267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176023"/>
            <a:ext cx="806880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498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207192"/>
            <a:ext cx="8059275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7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231941"/>
            <a:ext cx="8059275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833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264551"/>
            <a:ext cx="807832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22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245494"/>
            <a:ext cx="8078327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706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Robert </a:t>
            </a:r>
            <a:r>
              <a:rPr lang="en-US" sz="2800" dirty="0" err="1"/>
              <a:t>Lempert</a:t>
            </a:r>
            <a:r>
              <a:rPr lang="en-US" sz="2800" dirty="0"/>
              <a:t>: Democratizing Analytics: Scientifically and Ethically Informed Decision Support</a:t>
            </a:r>
            <a:endParaRPr lang="pt-BR" sz="2800" dirty="0"/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https://www.youtube.com/watch?v=D01UM0G2m_k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207389"/>
            <a:ext cx="806880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5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prstClr val="black"/>
                </a:solidFill>
              </a:rPr>
              <a:t>Robert </a:t>
            </a:r>
            <a:r>
              <a:rPr lang="en-US" sz="2800" dirty="0" err="1">
                <a:solidFill>
                  <a:prstClr val="black"/>
                </a:solidFill>
              </a:rPr>
              <a:t>Lempert</a:t>
            </a:r>
            <a:r>
              <a:rPr lang="en-US" sz="2800" dirty="0">
                <a:solidFill>
                  <a:prstClr val="black"/>
                </a:solidFill>
              </a:rPr>
              <a:t>: Democratizing Analytics: Scientifically and Ethically Informed Decision Support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dirty="0"/>
              <a:t>Q: Se o modelo não pode ser validado, como é que ele pode ser usado para gerar os cenários e gerar os números? </a:t>
            </a:r>
          </a:p>
          <a:p>
            <a:pPr lvl="1"/>
            <a:r>
              <a:rPr lang="pt-BR" dirty="0"/>
              <a:t>R:  No contexto, há um modelo que funciona, e que relaciona as causas com as consequência. E o modelo é útil porque você não consegue </a:t>
            </a:r>
            <a:r>
              <a:rPr lang="pt-BR" dirty="0" err="1"/>
              <a:t>fazerna</a:t>
            </a:r>
            <a:r>
              <a:rPr lang="pt-BR" dirty="0"/>
              <a:t> cabeça.</a:t>
            </a:r>
          </a:p>
          <a:p>
            <a:r>
              <a:rPr lang="pt-BR" dirty="0" err="1"/>
              <a:t>Multiplos</a:t>
            </a:r>
            <a:r>
              <a:rPr lang="pt-BR" dirty="0"/>
              <a:t> Objetivos: Se tem muitos objetivos podem ter menos estratégias boas, e talvez mais </a:t>
            </a:r>
            <a:r>
              <a:rPr lang="pt-BR" dirty="0" err="1"/>
              <a:t>tradeoffs</a:t>
            </a:r>
            <a:r>
              <a:rPr lang="pt-BR" dirty="0"/>
              <a:t>.</a:t>
            </a:r>
          </a:p>
          <a:p>
            <a:r>
              <a:rPr lang="pt-BR" dirty="0" err="1"/>
              <a:t>Thresholds</a:t>
            </a:r>
            <a:r>
              <a:rPr lang="pt-BR" dirty="0"/>
              <a:t> e Probabilidades: “Case”: Uma estratégia em um futuro. Cenário: Grupo de futuros que compartilham características. Como se chega a cenários: Rodar o modelo varias vezes, especificar critério para enquadrar no cenário e rodar análise de clusters. Mesmo sem probabilidade o cenário pode ser útil.</a:t>
            </a:r>
          </a:p>
          <a:p>
            <a:r>
              <a:rPr lang="pt-BR" dirty="0"/>
              <a:t>Mesmo sem probabilidade o cenário pode ser interessante para identificar vulnerabilidades.</a:t>
            </a:r>
          </a:p>
          <a:p>
            <a:r>
              <a:rPr lang="pt-BR" dirty="0"/>
              <a:t>As probabilidades são importantes para avaliar </a:t>
            </a:r>
            <a:r>
              <a:rPr lang="pt-BR" dirty="0" err="1"/>
              <a:t>tradeoffs</a:t>
            </a:r>
            <a:r>
              <a:rPr lang="pt-BR" dirty="0"/>
              <a:t>. O </a:t>
            </a:r>
            <a:r>
              <a:rPr lang="pt-BR" dirty="0" err="1"/>
              <a:t>threshold</a:t>
            </a:r>
            <a:r>
              <a:rPr lang="pt-BR" dirty="0"/>
              <a:t> não é uma propriedade do futuro, é uma propriedade da estratégia. “Se você é neutro ao risco, dados os custos assumidos, aquele cenário”. Se há 7% de probabilidade daqueles cenários acontecerem. Dúvida: Entender os </a:t>
            </a:r>
            <a:r>
              <a:rPr lang="pt-BR" dirty="0" err="1"/>
              <a:t>thresholds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122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180786"/>
            <a:ext cx="8078327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5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7" y="1166497"/>
            <a:ext cx="8106906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661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7" y="1152207"/>
            <a:ext cx="8135485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809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1161733"/>
            <a:ext cx="8097380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567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" y="1171260"/>
            <a:ext cx="8040222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12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161733"/>
            <a:ext cx="8078327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919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180786"/>
            <a:ext cx="8068801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25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171260"/>
            <a:ext cx="8068801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023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176023"/>
            <a:ext cx="804974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968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1171260"/>
            <a:ext cx="8087854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03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176023"/>
            <a:ext cx="8078327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3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Robust</a:t>
            </a:r>
            <a:r>
              <a:rPr lang="pt-BR" dirty="0"/>
              <a:t> </a:t>
            </a:r>
            <a:r>
              <a:rPr lang="pt-BR" dirty="0" err="1"/>
              <a:t>Decision</a:t>
            </a:r>
            <a:r>
              <a:rPr lang="pt-BR" dirty="0"/>
              <a:t> </a:t>
            </a:r>
            <a:r>
              <a:rPr lang="pt-BR" dirty="0" err="1"/>
              <a:t>Making</a:t>
            </a:r>
            <a:r>
              <a:rPr lang="pt-BR" dirty="0"/>
              <a:t> - Conceptual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95536" y="573239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https://www.youtube.com/watch?v=TsYY3FCCBkU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36" y="1171260"/>
            <a:ext cx="8078327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416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1180786"/>
            <a:ext cx="8087854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453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7" y="1171260"/>
            <a:ext cx="810690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656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62" y="1180786"/>
            <a:ext cx="8059275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168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" y="1185549"/>
            <a:ext cx="804022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121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176023"/>
            <a:ext cx="8049748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149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9" y="1176023"/>
            <a:ext cx="8068801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681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3" y="1176023"/>
            <a:ext cx="8087854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737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26" y="1199839"/>
            <a:ext cx="8049748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741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52" y="1185549"/>
            <a:ext cx="803069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761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Método para “Response </a:t>
            </a:r>
            <a:r>
              <a:rPr lang="pt-BR" sz="3200" dirty="0" err="1"/>
              <a:t>Option</a:t>
            </a:r>
            <a:r>
              <a:rPr lang="pt-BR" sz="3200" dirty="0"/>
              <a:t> </a:t>
            </a:r>
            <a:r>
              <a:rPr lang="pt-BR" sz="3200" dirty="0" err="1"/>
              <a:t>Analysis</a:t>
            </a:r>
            <a:r>
              <a:rPr lang="pt-BR" sz="3200" dirty="0"/>
              <a:t>”</a:t>
            </a:r>
          </a:p>
        </p:txBody>
      </p:sp>
      <p:sp>
        <p:nvSpPr>
          <p:cNvPr id="4" name="Retângulo 3"/>
          <p:cNvSpPr/>
          <p:nvPr/>
        </p:nvSpPr>
        <p:spPr>
          <a:xfrm>
            <a:off x="827584" y="566124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https://www.youtube.com/watch?v=CuETbrNg3S0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52" y="1185549"/>
            <a:ext cx="8030696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5748"/>
      </p:ext>
    </p:extLst>
  </p:cSld>
  <p:clrMapOvr>
    <a:masterClrMapping/>
  </p:clrMapOvr>
</p:sld>
</file>

<file path=ppt/theme/theme1.xml><?xml version="1.0" encoding="utf-8"?>
<a:theme xmlns:a="http://schemas.openxmlformats.org/drawingml/2006/main" name="Gmap Unisinos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Gmap Unisinos</Template>
  <TotalTime>4156</TotalTime>
  <Words>2451</Words>
  <Application>Microsoft Office PowerPoint</Application>
  <PresentationFormat>Apresentação na tela (4:3)</PresentationFormat>
  <Paragraphs>341</Paragraphs>
  <Slides>166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166</vt:i4>
      </vt:variant>
    </vt:vector>
  </HeadingPairs>
  <TitlesOfParts>
    <vt:vector size="169" baseType="lpstr">
      <vt:lpstr>Arial</vt:lpstr>
      <vt:lpstr>Calibri</vt:lpstr>
      <vt:lpstr>Gmap Unisinos</vt:lpstr>
      <vt:lpstr>Robust Decision Making e Modelagem Exploratória para Análise de Decisões Estratégicas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Robust Decision Making - Conceptual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Robert Lempert: Democratizing Analytics: Scientifically and Ethically Informed Decision Support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Método para “Response Option Analysis”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A New Decision Science for Complex Systems: A Decade of Enabling Tools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  <vt:lpstr>Impacts of Climate Change on African Water Infrastructure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GMAP – FUNDO MODELO</dc:title>
  <dc:creator>Pedro Lima GMAP | UNISINOS</dc:creator>
  <cp:lastModifiedBy>Pedro Lima</cp:lastModifiedBy>
  <cp:revision>198</cp:revision>
  <dcterms:created xsi:type="dcterms:W3CDTF">2014-12-15T13:39:57Z</dcterms:created>
  <dcterms:modified xsi:type="dcterms:W3CDTF">2017-01-11T19:40:23Z</dcterms:modified>
</cp:coreProperties>
</file>